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58" r:id="rId8"/>
    <p:sldId id="259" r:id="rId9"/>
    <p:sldId id="261" r:id="rId10"/>
    <p:sldId id="26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8330DD-24B4-42CC-8F33-E2AE8CAA9035}" v="12" dt="2022-12-06T13:31:33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13-12-2022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2DB92E6A-A7C8-41F9-B79D-374899551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1452450"/>
            <a:ext cx="5117802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Een verslag over de duurzame aspecten binnen een specialisatie. Kies één specialisatie. In het verslag behandel je minimaal: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Duurzaamheid op het gebied van natuur en milieu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Duurzaamheid op het gebied van mens en maatschappij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Een probleem met duurzaamheid dat op dit moment speelt binnen het gebied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3 duurzame ontwikkelingen die op dit moment plaatsvinden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Jouw mening over duurzaamheid binnen de specialisatie 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990B72-A110-45E1-8E77-9E6EA693F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3277564"/>
            <a:ext cx="5117803" cy="32316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Kies de specialisatie die je het meest aanspreekt en waar je je graag verder in wilt verdiepen.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6 verdiepende artikelen die iets schrijven over duurzaamheid in de sector</a:t>
            </a:r>
            <a:r>
              <a:rPr lang="nl-NL" sz="1200">
                <a:ea typeface="Calibri" pitchFamily="34" charset="0"/>
                <a:cs typeface="Arial" charset="0"/>
              </a:rPr>
              <a:t>. 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Lees ze allemaal door en probeer een mening te vormen over het thema. Zoek eventueel naar extra verdiepingsmateriaal in de vorm van filmpjes, vlogs, blogs, etc.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de verschillende aspecten van duurzaamheid binnen de specialisatie.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 elke specialisatie zijn ook problemen en/of uitdagingen. Ga op zoek naar een probleem dat op dit moment speelt.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Zoek op welke ontwikkelingen er gaande zijn, vaak zijn deze ontwikkelingen een reactie op de problemen/uitdagingen.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Denk aan de APA bronvermelding! De verschillende artikelen die gebruikt zijn als bron moeten terug te vinden zijn in het document volgens de APA-bronvermelding regels.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7061C9-C4DD-44E3-9EA9-A918EE8F7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705980"/>
            <a:ext cx="4653322" cy="19389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/>
              </a:rPr>
              <a:t>Tijdens de expertlessen wordt dit besproken.</a:t>
            </a:r>
          </a:p>
          <a:p>
            <a:pPr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/>
              </a:rPr>
              <a:t>Je wordt in een feedback </a:t>
            </a:r>
            <a:r>
              <a:rPr lang="nl-NL" sz="1200" dirty="0" err="1">
                <a:ea typeface="Calibri" pitchFamily="34" charset="0"/>
                <a:cs typeface="Arial"/>
              </a:rPr>
              <a:t>friends</a:t>
            </a:r>
            <a:r>
              <a:rPr lang="nl-NL" sz="1200" dirty="0">
                <a:ea typeface="Calibri" pitchFamily="34" charset="0"/>
                <a:cs typeface="Arial"/>
              </a:rPr>
              <a:t> groepje geplaatst.</a:t>
            </a: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 op je eigen werk.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/>
              </a:rPr>
              <a:t>Deadline product: 23 december 2022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/>
              </a:rPr>
              <a:t>Bijeenkomst feedback </a:t>
            </a:r>
            <a:r>
              <a:rPr lang="nl-NL" sz="1200" dirty="0" err="1">
                <a:cs typeface="Arial"/>
              </a:rPr>
              <a:t>friends</a:t>
            </a:r>
            <a:r>
              <a:rPr lang="nl-NL" sz="1200" dirty="0">
                <a:cs typeface="Arial"/>
              </a:rPr>
              <a:t>: 9 januari 2023</a:t>
            </a:r>
            <a:endParaRPr lang="nl-NL" sz="1200" b="1" dirty="0">
              <a:cs typeface="Arial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7C81F5A-702C-4684-A84E-07B3FDB50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2829638"/>
            <a:ext cx="4653322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Introductie leerarrangement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Expert lessen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duurzame ontwikkeling/Verborgen impact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48B89028-377B-4E1B-A9C2-8B9EAD7D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7405" y="3990699"/>
            <a:ext cx="465332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Wiki, De verborgen impact, internet onderwerpen: duurzaamheid, duurzame ontwikkeling, </a:t>
            </a:r>
            <a:r>
              <a:rPr lang="nl-NL" sz="1200" dirty="0" err="1">
                <a:ea typeface="Calibri" pitchFamily="34" charset="0"/>
                <a:cs typeface="Arial" charset="0"/>
              </a:rPr>
              <a:t>foodwaste</a:t>
            </a:r>
            <a:r>
              <a:rPr lang="nl-NL" sz="1200" dirty="0">
                <a:ea typeface="Calibri" pitchFamily="34" charset="0"/>
                <a:cs typeface="Arial" charset="0"/>
              </a:rPr>
              <a:t>, klimaatadaptatie, klimaatneutraal, energieneutraal, duurzame evenementen </a:t>
            </a:r>
            <a:endParaRPr lang="nl-NL" sz="12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AFD839FA-DBF9-4B97-B4E0-E0D5FA090AF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3175" y="1488021"/>
            <a:ext cx="263290" cy="32130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FF7846FA-AEA9-48BF-84AC-A6A15639D80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4083" y="3429000"/>
            <a:ext cx="266283" cy="416301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E33DFC19-B813-4BBC-8F6F-7F6CE25163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7405" y="5386694"/>
            <a:ext cx="1768329" cy="854054"/>
          </a:xfrm>
          <a:prstGeom prst="rect">
            <a:avLst/>
          </a:prstGeom>
        </p:spPr>
      </p:pic>
      <p:sp>
        <p:nvSpPr>
          <p:cNvPr id="12" name="Rectangle 3">
            <a:extLst>
              <a:ext uri="{FF2B5EF4-FFF2-40B4-BE49-F238E27FC236}">
                <a16:creationId xmlns:a16="http://schemas.microsoft.com/office/drawing/2014/main" id="{C3D9B0C0-B696-456D-A62E-2B9826DB6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196" y="757399"/>
            <a:ext cx="5117802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cs typeface="Arial" charset="0"/>
              </a:rPr>
              <a:t>Informeren over de </a:t>
            </a:r>
            <a:r>
              <a:rPr lang="nl-NL" sz="1200" dirty="0">
                <a:ea typeface="Calibri" pitchFamily="34" charset="0"/>
                <a:cs typeface="Arial" charset="0"/>
              </a:rPr>
              <a:t>duurzame aspecten binnen de verschillende specialisaties.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Informatie verzamelen door middel van deskresearch. </a:t>
            </a:r>
          </a:p>
        </p:txBody>
      </p:sp>
      <p:sp>
        <p:nvSpPr>
          <p:cNvPr id="13" name="Rechthoek 1">
            <a:extLst>
              <a:ext uri="{FF2B5EF4-FFF2-40B4-BE49-F238E27FC236}">
                <a16:creationId xmlns:a16="http://schemas.microsoft.com/office/drawing/2014/main" id="{4DAFC57E-81AB-41B3-A9E4-9FFC85CEF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424" y="111395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2223 DWI LA2 Duurzaamheid in een specialisatie</a:t>
            </a:r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5E59B02A-95C4-4F90-AA1E-159D812809B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/>
          <a:srcRect l="21805" r="10840"/>
          <a:stretch/>
        </p:blipFill>
        <p:spPr>
          <a:xfrm>
            <a:off x="617558" y="738840"/>
            <a:ext cx="299335" cy="412425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12D9CBE1-C4AA-4AA9-8C0F-20F39656529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83793" y="772033"/>
            <a:ext cx="385812" cy="263054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22720C8B-1984-4724-92E5-67357077CEFB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10122" y="3990699"/>
            <a:ext cx="299225" cy="290796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84B68333-96DF-424F-9C61-9346FB0384D8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6800215" y="2867301"/>
            <a:ext cx="269390" cy="260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89DA29-49BD-EA25-76A7-23BFB7A3A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Duurzaamheid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0D85C6-3E57-04DB-032B-6372BE5BB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0" i="0" dirty="0">
                <a:effectLst/>
                <a:latin typeface="arial" panose="020B0604020202020204" pitchFamily="34" charset="0"/>
              </a:rPr>
              <a:t>In ecologie is duurzaamheid de eigenschap van biologische systemen om voor onbepaalde tijd divers en productief te blijven. Langlevende en gezonde wetlands en bossen zijn voorbeelden van duurzame biologische systemen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66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D40F8B-C65D-9E8D-D2ED-C405922D7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0" i="0" dirty="0">
                <a:effectLst/>
                <a:latin typeface="arial" panose="020B0604020202020204" pitchFamily="34" charset="0"/>
              </a:rPr>
              <a:t>Duurzame ruimtelijke ontwikkeling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7E7FCA-2D7E-F579-E358-88C37E2D56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0" i="0" dirty="0">
                <a:effectLst/>
                <a:latin typeface="arial" panose="020B0604020202020204" pitchFamily="34" charset="0"/>
              </a:rPr>
              <a:t>is </a:t>
            </a:r>
            <a:r>
              <a:rPr lang="nl-NL" b="1" i="0" dirty="0">
                <a:effectLst/>
                <a:latin typeface="arial" panose="020B0604020202020204" pitchFamily="34" charset="0"/>
              </a:rPr>
              <a:t>gericht op het efficiënt en verantwoord gebruik van ruimte, water, energie en grondstoffen</a:t>
            </a:r>
            <a:r>
              <a:rPr lang="nl-NL" b="0" i="0" dirty="0">
                <a:effectLst/>
                <a:latin typeface="arial" panose="020B0604020202020204" pitchFamily="34" charset="0"/>
              </a:rPr>
              <a:t>. Een duurzaam ruimtelijk plan gaat lang mee. Er is goed nagedacht over de lange termijn, toekomstige gebruikers, cultuurhistorie en de effecten op natuur, milieu en ecologie.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6442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DD2F7-F046-860D-111A-6EFDA135E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Duurzame wijk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479620-0632-D27D-70D3-42AE3C79E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0" i="0" dirty="0">
                <a:effectLst/>
                <a:latin typeface="arial" panose="020B0604020202020204" pitchFamily="34" charset="0"/>
              </a:rPr>
              <a:t>is </a:t>
            </a:r>
            <a:r>
              <a:rPr lang="nl-NL" b="1" i="0" dirty="0">
                <a:effectLst/>
                <a:latin typeface="arial" panose="020B0604020202020204" pitchFamily="34" charset="0"/>
              </a:rPr>
              <a:t>een buurt die zo duurzaam mogelijk probeert om te gaan met de omgeving</a:t>
            </a:r>
            <a:r>
              <a:rPr lang="nl-NL" b="0" i="0" dirty="0">
                <a:effectLst/>
                <a:latin typeface="arial" panose="020B0604020202020204" pitchFamily="34" charset="0"/>
              </a:rPr>
              <a:t>. Dit uit zich bijvoorbeeld in een lager energieverbruik, maar ook in het enkel gebruikmaken van duurzame energie met bijvoorbeeld zonnepanelen, zonneboilers en warmtepompen.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</a:rPr>
              <a:t>is een wijk waar mensen in kunnen blijven wonen en woon carrière in kunnen maken zonder de wijk te hoeven verlaten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9530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F9487-2066-A0A6-0E1B-13842BF4B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Duurzaam wonen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08854D-3C00-A372-2FF7-5AF0F20F7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Kan zijn levensloop bestendige woningen 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553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493153-7AAA-938A-A357-3F9861AF8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Andere woorden voor duurzaam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45EDEC-6E30-1D45-73FC-417686DB9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nl-NL" b="0" i="0" dirty="0">
                <a:effectLst/>
                <a:latin typeface="arial" panose="020B0604020202020204" pitchFamily="34" charset="0"/>
              </a:rPr>
              <a:t>Bestendig</a:t>
            </a:r>
            <a:endParaRPr lang="nl-NL" dirty="0">
              <a:latin typeface="arial" panose="020B0604020202020204" pitchFamily="34" charset="0"/>
            </a:endParaRPr>
          </a:p>
          <a:p>
            <a:pPr algn="l"/>
            <a:r>
              <a:rPr lang="nl-NL" b="0" i="0" dirty="0">
                <a:effectLst/>
                <a:latin typeface="arial" panose="020B0604020202020204" pitchFamily="34" charset="0"/>
              </a:rPr>
              <a:t>Betrouwbaar</a:t>
            </a:r>
          </a:p>
          <a:p>
            <a:pPr algn="l"/>
            <a:r>
              <a:rPr lang="nl-NL" dirty="0">
                <a:latin typeface="arial" panose="020B0604020202020204" pitchFamily="34" charset="0"/>
              </a:rPr>
              <a:t>D</a:t>
            </a:r>
            <a:r>
              <a:rPr lang="nl-NL" b="0" i="0" dirty="0">
                <a:effectLst/>
                <a:latin typeface="arial" panose="020B0604020202020204" pitchFamily="34" charset="0"/>
              </a:rPr>
              <a:t>egelijk</a:t>
            </a:r>
          </a:p>
          <a:p>
            <a:pPr algn="l"/>
            <a:r>
              <a:rPr lang="nl-NL" dirty="0">
                <a:latin typeface="arial" panose="020B0604020202020204" pitchFamily="34" charset="0"/>
              </a:rPr>
              <a:t>H</a:t>
            </a:r>
            <a:r>
              <a:rPr lang="nl-NL" b="0" i="0" dirty="0">
                <a:effectLst/>
                <a:latin typeface="arial" panose="020B0604020202020204" pitchFamily="34" charset="0"/>
              </a:rPr>
              <a:t>echt</a:t>
            </a:r>
          </a:p>
          <a:p>
            <a:pPr algn="l"/>
            <a:r>
              <a:rPr lang="nl-NL" dirty="0">
                <a:latin typeface="arial" panose="020B0604020202020204" pitchFamily="34" charset="0"/>
              </a:rPr>
              <a:t>S</a:t>
            </a:r>
            <a:r>
              <a:rPr lang="nl-NL" b="0" i="0" dirty="0">
                <a:effectLst/>
                <a:latin typeface="arial" panose="020B0604020202020204" pitchFamily="34" charset="0"/>
              </a:rPr>
              <a:t>tabiel</a:t>
            </a:r>
          </a:p>
          <a:p>
            <a:pPr algn="l"/>
            <a:r>
              <a:rPr lang="nl-NL" dirty="0">
                <a:latin typeface="arial" panose="020B0604020202020204" pitchFamily="34" charset="0"/>
              </a:rPr>
              <a:t>A</a:t>
            </a:r>
            <a:r>
              <a:rPr lang="nl-NL" b="0" i="0" dirty="0">
                <a:effectLst/>
                <a:latin typeface="arial" panose="020B0604020202020204" pitchFamily="34" charset="0"/>
              </a:rPr>
              <a:t>ltijddurend </a:t>
            </a:r>
          </a:p>
          <a:p>
            <a:pPr algn="l"/>
            <a:r>
              <a:rPr lang="nl-NL" dirty="0">
                <a:latin typeface="arial" panose="020B0604020202020204" pitchFamily="34" charset="0"/>
              </a:rPr>
              <a:t>A</a:t>
            </a:r>
            <a:r>
              <a:rPr lang="nl-NL" b="0" i="0" dirty="0">
                <a:effectLst/>
                <a:latin typeface="arial" panose="020B0604020202020204" pitchFamily="34" charset="0"/>
              </a:rPr>
              <a:t>anhoudend</a:t>
            </a:r>
          </a:p>
          <a:p>
            <a:pPr algn="l"/>
            <a:r>
              <a:rPr lang="nl-NL" dirty="0">
                <a:latin typeface="arial" panose="020B0604020202020204" pitchFamily="34" charset="0"/>
              </a:rPr>
              <a:t>B</a:t>
            </a:r>
            <a:r>
              <a:rPr lang="nl-NL" b="0" i="0" dirty="0">
                <a:effectLst/>
                <a:latin typeface="arial" panose="020B0604020202020204" pitchFamily="34" charset="0"/>
              </a:rPr>
              <a:t>lijvend</a:t>
            </a:r>
          </a:p>
          <a:p>
            <a:pPr algn="l"/>
            <a:r>
              <a:rPr lang="nl-NL" dirty="0">
                <a:latin typeface="arial" panose="020B0604020202020204" pitchFamily="34" charset="0"/>
              </a:rPr>
              <a:t>V</a:t>
            </a:r>
            <a:r>
              <a:rPr lang="nl-NL" b="0" i="0" dirty="0">
                <a:effectLst/>
                <a:latin typeface="arial" panose="020B0604020202020204" pitchFamily="34" charset="0"/>
              </a:rPr>
              <a:t>oortdurend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4944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1391F0-167F-DF0F-CC4B-67BB64BA2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Duurzaamheid </a:t>
            </a:r>
            <a:r>
              <a:rPr lang="nl-NL"/>
              <a:t>en vrijwilligers?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3282FA-D80D-1BB7-2018-B3D7BDEF4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9791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941D30-2FEF-41A1-B439-E48FC54C9A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4337FF-FCEA-432B-91CC-F915C5692A53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0EFBA0E6-ACC0-419F-94D2-45867069B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506</Words>
  <Application>Microsoft Office PowerPoint</Application>
  <PresentationFormat>Breedbeeld</PresentationFormat>
  <Paragraphs>55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arial</vt:lpstr>
      <vt:lpstr>Calibri</vt:lpstr>
      <vt:lpstr>Calibri Light</vt:lpstr>
      <vt:lpstr>Kantoorthema</vt:lpstr>
      <vt:lpstr>PowerPoint-presentatie</vt:lpstr>
      <vt:lpstr>Duurzaamheid </vt:lpstr>
      <vt:lpstr>Duurzame ruimtelijke ontwikkeling</vt:lpstr>
      <vt:lpstr>Duurzame wijk</vt:lpstr>
      <vt:lpstr>Duurzaam wonen</vt:lpstr>
      <vt:lpstr>Andere woorden voor duurzaam</vt:lpstr>
      <vt:lpstr>Duurzaamheid en vrijwilligers?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Nienke Schipperen</cp:lastModifiedBy>
  <cp:revision>13</cp:revision>
  <dcterms:created xsi:type="dcterms:W3CDTF">2021-08-08T18:39:46Z</dcterms:created>
  <dcterms:modified xsi:type="dcterms:W3CDTF">2022-12-13T07:22:42Z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